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4" r:id="rId2"/>
    <p:sldMasterId id="2147483662" r:id="rId3"/>
  </p:sldMasterIdLst>
  <p:notesMasterIdLst>
    <p:notesMasterId r:id="rId16"/>
  </p:notesMasterIdLst>
  <p:sldIdLst>
    <p:sldId id="257" r:id="rId4"/>
    <p:sldId id="261" r:id="rId5"/>
    <p:sldId id="263" r:id="rId6"/>
    <p:sldId id="262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65" r:id="rId15"/>
  </p:sldIdLst>
  <p:sldSz cx="9144000" cy="514508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3083">
          <p15:clr>
            <a:srgbClr val="000000"/>
          </p15:clr>
        </p15:guide>
        <p15:guide id="2" pos="158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1" roundtripDataSignature="AMtx7mhubUKgdCn7uZqww5LYMdZegaMOY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8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822" y="-78"/>
      </p:cViewPr>
      <p:guideLst>
        <p:guide orient="horz" pos="3083"/>
        <p:guide pos="1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customschemas.google.com/relationships/presentationmetadata" Target="metadata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7387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7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96" name="Google Shape;196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10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12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1"/>
          <p:cNvSpPr txBox="1">
            <a:spLocks noGrp="1"/>
          </p:cNvSpPr>
          <p:nvPr>
            <p:ph type="title"/>
          </p:nvPr>
        </p:nvSpPr>
        <p:spPr>
          <a:xfrm>
            <a:off x="1620000" y="339725"/>
            <a:ext cx="6913175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1AF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1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8642350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spcBef>
                <a:spcPts val="700"/>
              </a:spcBef>
              <a:spcAft>
                <a:spcPts val="0"/>
              </a:spcAft>
              <a:buClr>
                <a:srgbClr val="F1AF00"/>
              </a:buClr>
              <a:buSzPts val="2000"/>
              <a:buChar char="▪"/>
              <a:defRPr/>
            </a:lvl1pPr>
            <a:lvl2pPr marL="914400" lvl="1" indent="-342900" algn="l">
              <a:spcBef>
                <a:spcPts val="630"/>
              </a:spcBef>
              <a:spcAft>
                <a:spcPts val="0"/>
              </a:spcAft>
              <a:buClr>
                <a:srgbClr val="F1AF00"/>
              </a:buClr>
              <a:buSzPts val="1800"/>
              <a:buFont typeface="Arial"/>
              <a:buChar char="•"/>
              <a:defRPr/>
            </a:lvl2pPr>
            <a:lvl3pPr marL="1371600" lvl="2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21"/>
          <p:cNvSpPr txBox="1">
            <a:spLocks noGrp="1"/>
          </p:cNvSpPr>
          <p:nvPr>
            <p:ph type="dt" idx="10"/>
          </p:nvPr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1"/>
          <p:cNvSpPr txBox="1">
            <a:spLocks noGrp="1"/>
          </p:cNvSpPr>
          <p:nvPr>
            <p:ph type="ftr" idx="11"/>
          </p:nvPr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1"/>
          <p:cNvSpPr txBox="1">
            <a:spLocks noGrp="1"/>
          </p:cNvSpPr>
          <p:nvPr>
            <p:ph type="sldNum" idx="12"/>
          </p:nvPr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>
  <p:cSld name="Сравнение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2"/>
          <p:cNvSpPr txBox="1">
            <a:spLocks noGrp="1"/>
          </p:cNvSpPr>
          <p:nvPr>
            <p:ph type="body" idx="1"/>
          </p:nvPr>
        </p:nvSpPr>
        <p:spPr>
          <a:xfrm>
            <a:off x="250826" y="1260475"/>
            <a:ext cx="4248150" cy="61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840"/>
              </a:spcBef>
              <a:spcAft>
                <a:spcPts val="0"/>
              </a:spcAft>
              <a:buSzPts val="2400"/>
              <a:buNone/>
              <a:defRPr sz="2400" b="1">
                <a:solidFill>
                  <a:srgbClr val="F1AF00"/>
                </a:solidFill>
              </a:defRPr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630"/>
              </a:spcBef>
              <a:spcAft>
                <a:spcPts val="0"/>
              </a:spcAft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56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2" name="Google Shape;32;p22"/>
          <p:cNvSpPr txBox="1">
            <a:spLocks noGrp="1"/>
          </p:cNvSpPr>
          <p:nvPr>
            <p:ph type="body" idx="2"/>
          </p:nvPr>
        </p:nvSpPr>
        <p:spPr>
          <a:xfrm>
            <a:off x="250826" y="1879600"/>
            <a:ext cx="4248150" cy="263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63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2"/>
          <p:cNvSpPr txBox="1">
            <a:spLocks noGrp="1"/>
          </p:cNvSpPr>
          <p:nvPr>
            <p:ph type="body" idx="3"/>
          </p:nvPr>
        </p:nvSpPr>
        <p:spPr>
          <a:xfrm>
            <a:off x="4629150" y="1260475"/>
            <a:ext cx="4264024" cy="61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840"/>
              </a:spcBef>
              <a:spcAft>
                <a:spcPts val="0"/>
              </a:spcAft>
              <a:buSzPts val="2400"/>
              <a:buNone/>
              <a:defRPr sz="2400" b="1">
                <a:solidFill>
                  <a:srgbClr val="F1AF00"/>
                </a:solidFill>
              </a:defRPr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630"/>
              </a:spcBef>
              <a:spcAft>
                <a:spcPts val="0"/>
              </a:spcAft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56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4" name="Google Shape;34;p22"/>
          <p:cNvSpPr txBox="1">
            <a:spLocks noGrp="1"/>
          </p:cNvSpPr>
          <p:nvPr>
            <p:ph type="body" idx="4"/>
          </p:nvPr>
        </p:nvSpPr>
        <p:spPr>
          <a:xfrm>
            <a:off x="4629149" y="1879600"/>
            <a:ext cx="4264025" cy="263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63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22"/>
          <p:cNvSpPr txBox="1">
            <a:spLocks noGrp="1"/>
          </p:cNvSpPr>
          <p:nvPr>
            <p:ph type="title"/>
          </p:nvPr>
        </p:nvSpPr>
        <p:spPr>
          <a:xfrm>
            <a:off x="1620000" y="340296"/>
            <a:ext cx="691317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1AF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2"/>
          <p:cNvSpPr txBox="1">
            <a:spLocks noGrp="1"/>
          </p:cNvSpPr>
          <p:nvPr>
            <p:ph type="dt" idx="10"/>
          </p:nvPr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2"/>
          <p:cNvSpPr txBox="1">
            <a:spLocks noGrp="1"/>
          </p:cNvSpPr>
          <p:nvPr>
            <p:ph type="ftr" idx="11"/>
          </p:nvPr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2"/>
          <p:cNvSpPr txBox="1">
            <a:spLocks noGrp="1"/>
          </p:cNvSpPr>
          <p:nvPr>
            <p:ph type="sldNum" idx="12"/>
          </p:nvPr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>
  <p:cSld name="Только заголовок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3"/>
          <p:cNvSpPr txBox="1">
            <a:spLocks noGrp="1"/>
          </p:cNvSpPr>
          <p:nvPr>
            <p:ph type="title"/>
          </p:nvPr>
        </p:nvSpPr>
        <p:spPr>
          <a:xfrm>
            <a:off x="1620000" y="339725"/>
            <a:ext cx="6913175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3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8642350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/>
            </a:lvl1pPr>
            <a:lvl2pPr marL="914400" lvl="1" indent="-228600" algn="l">
              <a:spcBef>
                <a:spcPts val="630"/>
              </a:spcBef>
              <a:spcAft>
                <a:spcPts val="0"/>
              </a:spcAft>
              <a:buSzPts val="1800"/>
              <a:buFont typeface="Arial"/>
              <a:buNone/>
              <a:defRPr/>
            </a:lvl2pPr>
            <a:lvl3pPr marL="1371600" lvl="2" indent="-228600" algn="l">
              <a:spcBef>
                <a:spcPts val="560"/>
              </a:spcBef>
              <a:spcAft>
                <a:spcPts val="0"/>
              </a:spcAft>
              <a:buSzPts val="1600"/>
              <a:buFont typeface="Arial"/>
              <a:buNone/>
              <a:defRPr/>
            </a:lvl3pPr>
            <a:lvl4pPr marL="1828800" lvl="3" indent="-228600" algn="l">
              <a:spcBef>
                <a:spcPts val="560"/>
              </a:spcBef>
              <a:spcAft>
                <a:spcPts val="0"/>
              </a:spcAft>
              <a:buSzPts val="1600"/>
              <a:buFont typeface="Arial"/>
              <a:buNone/>
              <a:defRPr/>
            </a:lvl4pPr>
            <a:lvl5pPr marL="2286000" lvl="4" indent="-228600" algn="l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3"/>
          <p:cNvSpPr txBox="1">
            <a:spLocks noGrp="1"/>
          </p:cNvSpPr>
          <p:nvPr>
            <p:ph type="dt" idx="10"/>
          </p:nvPr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3"/>
          <p:cNvSpPr txBox="1">
            <a:spLocks noGrp="1"/>
          </p:cNvSpPr>
          <p:nvPr>
            <p:ph type="ftr" idx="11"/>
          </p:nvPr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3"/>
          <p:cNvSpPr txBox="1">
            <a:spLocks noGrp="1"/>
          </p:cNvSpPr>
          <p:nvPr>
            <p:ph type="sldNum" idx="12"/>
          </p:nvPr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>
  <p:cSld name="Пустой слайд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6"/>
          <p:cNvSpPr txBox="1">
            <a:spLocks noGrp="1"/>
          </p:cNvSpPr>
          <p:nvPr>
            <p:ph type="title"/>
          </p:nvPr>
        </p:nvSpPr>
        <p:spPr>
          <a:xfrm>
            <a:off x="1620000" y="340296"/>
            <a:ext cx="688618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6"/>
          <p:cNvSpPr txBox="1">
            <a:spLocks noGrp="1"/>
          </p:cNvSpPr>
          <p:nvPr>
            <p:ph type="dt" idx="10"/>
          </p:nvPr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6"/>
          <p:cNvSpPr txBox="1">
            <a:spLocks noGrp="1"/>
          </p:cNvSpPr>
          <p:nvPr>
            <p:ph type="ftr" idx="11"/>
          </p:nvPr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6"/>
          <p:cNvSpPr txBox="1">
            <a:spLocks noGrp="1"/>
          </p:cNvSpPr>
          <p:nvPr>
            <p:ph type="sldNum" idx="12"/>
          </p:nvPr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971600" y="1800200"/>
            <a:ext cx="613631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ubTitle" idx="1"/>
          </p:nvPr>
        </p:nvSpPr>
        <p:spPr>
          <a:xfrm>
            <a:off x="971600" y="2701925"/>
            <a:ext cx="7029400" cy="1243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63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70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spcBef>
                <a:spcPts val="63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ctr">
              <a:spcBef>
                <a:spcPts val="56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4pPr>
            <a:lvl5pPr lvl="4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Титульный слайд" type="title">
  <p:cSld name="TITL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ctrTitle"/>
          </p:nvPr>
        </p:nvSpPr>
        <p:spPr>
          <a:xfrm>
            <a:off x="251520" y="2095277"/>
            <a:ext cx="8640960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40404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5761037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spcBef>
                <a:spcPts val="70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630"/>
              </a:spcBef>
              <a:spcAft>
                <a:spcPts val="0"/>
              </a:spcAft>
              <a:buClr>
                <a:srgbClr val="F1AF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 b="0">
              <a:solidFill>
                <a:srgbClr val="000000"/>
              </a:solidFill>
            </a:endParaRPr>
          </a:p>
        </p:txBody>
      </p:sp>
      <p:cxnSp>
        <p:nvCxnSpPr>
          <p:cNvPr id="15" name="Google Shape;15;p11"/>
          <p:cNvCxnSpPr/>
          <p:nvPr/>
        </p:nvCxnSpPr>
        <p:spPr>
          <a:xfrm>
            <a:off x="250825" y="4589462"/>
            <a:ext cx="8642350" cy="0"/>
          </a:xfrm>
          <a:prstGeom prst="straightConnector1">
            <a:avLst/>
          </a:prstGeom>
          <a:noFill/>
          <a:ln w="9525" cap="flat" cmpd="sng">
            <a:solidFill>
              <a:srgbClr val="F1AF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16" name="Google Shape;16;p1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79387" y="233362"/>
            <a:ext cx="863600" cy="57626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Google Shape;51;p13"/>
          <p:cNvCxnSpPr/>
          <p:nvPr/>
        </p:nvCxnSpPr>
        <p:spPr>
          <a:xfrm>
            <a:off x="250825" y="4589462"/>
            <a:ext cx="8642350" cy="0"/>
          </a:xfrm>
          <a:prstGeom prst="straightConnector1">
            <a:avLst/>
          </a:prstGeom>
          <a:noFill/>
          <a:ln w="9525" cap="flat" cmpd="sng">
            <a:solidFill>
              <a:srgbClr val="F1AF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52" name="Google Shape;52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387" y="233362"/>
            <a:ext cx="863600" cy="576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5145087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3"/>
          <p:cNvSpPr txBox="1"/>
          <p:nvPr/>
        </p:nvSpPr>
        <p:spPr>
          <a:xfrm>
            <a:off x="7885112" y="4156075"/>
            <a:ext cx="1077912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31.01.2023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br>
              <a:rPr lang="en-US" sz="14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01.02.2023</a:t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1979612" y="280987"/>
            <a:ext cx="6408737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 </a:t>
            </a:r>
            <a:br>
              <a:rPr lang="en-US" sz="1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 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6400" y="334962"/>
            <a:ext cx="576262" cy="38417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>
            <a:spLocks noGrp="1"/>
          </p:cNvSpPr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5761037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spcBef>
                <a:spcPts val="70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630"/>
              </a:spcBef>
              <a:spcAft>
                <a:spcPts val="0"/>
              </a:spcAft>
              <a:buClr>
                <a:srgbClr val="F1AF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9" name="Google Shape;99;p24"/>
          <p:cNvCxnSpPr/>
          <p:nvPr/>
        </p:nvCxnSpPr>
        <p:spPr>
          <a:xfrm>
            <a:off x="250825" y="4589462"/>
            <a:ext cx="8642350" cy="0"/>
          </a:xfrm>
          <a:prstGeom prst="straightConnector1">
            <a:avLst/>
          </a:prstGeom>
          <a:noFill/>
          <a:ln w="9525" cap="flat" cmpd="sng">
            <a:solidFill>
              <a:srgbClr val="F1AF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100" name="Google Shape;100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387" y="233362"/>
            <a:ext cx="863600" cy="576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51450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10037" y="501650"/>
            <a:ext cx="923925" cy="61595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4"/>
          <p:cNvSpPr txBox="1">
            <a:spLocks noGrp="1"/>
          </p:cNvSpPr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Google Shape;104;p24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5761037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spcBef>
                <a:spcPts val="70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630"/>
              </a:spcBef>
              <a:spcAft>
                <a:spcPts val="0"/>
              </a:spcAft>
              <a:buClr>
                <a:srgbClr val="F1AF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"/>
          <p:cNvSpPr txBox="1">
            <a:spLocks noGrp="1"/>
          </p:cNvSpPr>
          <p:nvPr>
            <p:ph type="ctrTitle"/>
          </p:nvPr>
        </p:nvSpPr>
        <p:spPr>
          <a:xfrm>
            <a:off x="1026634" y="1221594"/>
            <a:ext cx="6135687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b" anchorCtr="0">
            <a:spAutoFit/>
          </a:bodyPr>
          <a:lstStyle/>
          <a:p>
            <a:pPr lvl="0">
              <a:buClr>
                <a:srgbClr val="F1AF00"/>
              </a:buClr>
              <a:buSzPts val="2400"/>
            </a:pPr>
            <a:r>
              <a:rPr lang="ru-RU" dirty="0" smtClean="0"/>
              <a:t>Анализ результатов освоения курса программирования в 1С</a:t>
            </a:r>
            <a:br>
              <a:rPr lang="ru-RU" dirty="0" smtClean="0"/>
            </a:br>
            <a:r>
              <a:rPr lang="ru-RU" dirty="0" smtClean="0"/>
              <a:t>в условиях очной и дистанционной работы со студентами</a:t>
            </a:r>
            <a:endParaRPr dirty="0"/>
          </a:p>
        </p:txBody>
      </p:sp>
      <p:sp>
        <p:nvSpPr>
          <p:cNvPr id="122" name="Google Shape;122;p2"/>
          <p:cNvSpPr txBox="1">
            <a:spLocks noGrp="1"/>
          </p:cNvSpPr>
          <p:nvPr>
            <p:ph type="subTitle" idx="1"/>
          </p:nvPr>
        </p:nvSpPr>
        <p:spPr>
          <a:xfrm>
            <a:off x="971550" y="2701925"/>
            <a:ext cx="7029450" cy="1243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 sz="1800" b="1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Макаровских Татьяна Анатольевна</a:t>
            </a:r>
            <a:endParaRPr dirty="0"/>
          </a:p>
        </p:txBody>
      </p:sp>
      <p:sp>
        <p:nvSpPr>
          <p:cNvPr id="123" name="Google Shape;123;p2"/>
          <p:cNvSpPr txBox="1"/>
          <p:nvPr/>
        </p:nvSpPr>
        <p:spPr>
          <a:xfrm>
            <a:off x="971550" y="3292475"/>
            <a:ext cx="7029450" cy="44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ru-RU" sz="16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Д.ф.-м.н</a:t>
            </a:r>
            <a:r>
              <a:rPr lang="ru-RU" sz="1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., доцент, проф. каф. системного программирования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ru-RU" sz="1600" dirty="0" smtClean="0">
                <a:solidFill>
                  <a:schemeClr val="dk1"/>
                </a:solidFill>
              </a:rPr>
              <a:t>Южно-Уральский государственный университет (г. Челябинск)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0000" y="155337"/>
            <a:ext cx="6913175" cy="738664"/>
          </a:xfrm>
        </p:spPr>
        <p:txBody>
          <a:bodyPr/>
          <a:lstStyle/>
          <a:p>
            <a:r>
              <a:rPr lang="ru-RU" dirty="0" smtClean="0"/>
              <a:t>Посещаемость</a:t>
            </a:r>
            <a:br>
              <a:rPr lang="ru-RU" dirty="0" smtClean="0"/>
            </a:br>
            <a:r>
              <a:rPr lang="ru-RU" dirty="0" smtClean="0"/>
              <a:t>Обратная связь</a:t>
            </a:r>
            <a:endParaRPr lang="ru-RU" dirty="0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64405" y="2280130"/>
            <a:ext cx="863722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20% подключались бы для консультации с преподавателем;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45% подключались бы послушать рекомендации по выполняемым работам;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22% подключались бы ради получения отметки посещаемости;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13% не подключались бы: </a:t>
            </a:r>
            <a:r>
              <a:rPr lang="ru-RU" sz="20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не заинтересованы в материале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4573" y="1090670"/>
            <a:ext cx="6367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60% пропусков – наличие постоянной работы</a:t>
            </a:r>
            <a:endParaRPr lang="ru-RU" sz="20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74106" y="1737309"/>
            <a:ext cx="691317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ru-RU" sz="2400" b="1" dirty="0" smtClean="0">
                <a:solidFill>
                  <a:srgbClr val="F1AF00"/>
                </a:solidFill>
              </a:rPr>
              <a:t>А если бы занятия дублировались </a:t>
            </a:r>
            <a:r>
              <a:rPr lang="ru-RU" sz="2400" b="1" dirty="0" err="1" smtClean="0">
                <a:solidFill>
                  <a:srgbClr val="F1AF00"/>
                </a:solidFill>
              </a:rPr>
              <a:t>онлайн</a:t>
            </a:r>
            <a:r>
              <a:rPr lang="ru-RU" sz="2400" b="1" dirty="0" smtClean="0">
                <a:solidFill>
                  <a:srgbClr val="F1AF00"/>
                </a:solidFill>
              </a:rPr>
              <a:t>?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F1AF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Студенты привыкли заниматься </a:t>
            </a:r>
            <a:r>
              <a:rPr lang="ru-RU" dirty="0" err="1" smtClean="0"/>
              <a:t>онлайн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Успеваемость зависит от 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проработки материала преподавателем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заинтересованности студентов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мотивации к получению высокой оценки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Открытый вопрос: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исследование успеваемости по параллельно изучаемым курсам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0"/>
          <p:cNvSpPr txBox="1">
            <a:spLocks noGrp="1"/>
          </p:cNvSpPr>
          <p:nvPr>
            <p:ph type="ctrTitle"/>
          </p:nvPr>
        </p:nvSpPr>
        <p:spPr>
          <a:xfrm>
            <a:off x="250825" y="2095500"/>
            <a:ext cx="8642350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СПАСИБО </a:t>
            </a:r>
            <a:br>
              <a:rPr lang="en-US" sz="3200" b="1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ЗА ВНИМАНИЕ!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6"/>
          <p:cNvSpPr txBox="1">
            <a:spLocks noGrp="1"/>
          </p:cNvSpPr>
          <p:nvPr>
            <p:ph type="title"/>
          </p:nvPr>
        </p:nvSpPr>
        <p:spPr>
          <a:xfrm>
            <a:off x="1619250" y="339725"/>
            <a:ext cx="6913562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С возвращением из </a:t>
            </a:r>
            <a:r>
              <a:rPr lang="ru-RU" dirty="0" err="1" smtClean="0"/>
              <a:t>дистанта</a:t>
            </a:r>
            <a:r>
              <a:rPr lang="ru-RU" dirty="0" smtClean="0"/>
              <a:t>!</a:t>
            </a:r>
            <a:endParaRPr dirty="0">
              <a:solidFill>
                <a:srgbClr val="F1AF00"/>
              </a:solidFill>
            </a:endParaRPr>
          </a:p>
        </p:txBody>
      </p:sp>
      <p:sp>
        <p:nvSpPr>
          <p:cNvPr id="150" name="Google Shape;150;p6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8642350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3" indent="-55562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Дистанционная форма:</a:t>
            </a:r>
          </a:p>
          <a:p>
            <a:pPr marL="182563" indent="-55562">
              <a:spcBef>
                <a:spcPts val="0"/>
              </a:spcBef>
            </a:pPr>
            <a:r>
              <a:rPr lang="ru-RU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Высокая посещаемость</a:t>
            </a:r>
          </a:p>
          <a:p>
            <a:pPr marL="182563" indent="-55562">
              <a:spcBef>
                <a:spcPts val="0"/>
              </a:spcBef>
            </a:pPr>
            <a:r>
              <a:rPr lang="ru-RU" dirty="0" smtClean="0"/>
              <a:t>Высокая успеваемость</a:t>
            </a:r>
          </a:p>
          <a:p>
            <a:pPr marL="182563" indent="-55562">
              <a:spcBef>
                <a:spcPts val="0"/>
              </a:spcBef>
            </a:pPr>
            <a:r>
              <a:rPr lang="ru-RU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Позитивное отношение к курсу</a:t>
            </a:r>
          </a:p>
          <a:p>
            <a:pPr marL="182563" indent="-55562">
              <a:spcBef>
                <a:spcPts val="0"/>
              </a:spcBef>
            </a:pPr>
            <a:endParaRPr lang="ru-RU" dirty="0" smtClean="0"/>
          </a:p>
          <a:p>
            <a:pPr marL="182563" indent="-55562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Очная форма:</a:t>
            </a:r>
          </a:p>
          <a:p>
            <a:pPr marL="182563" indent="-55562">
              <a:spcBef>
                <a:spcPts val="0"/>
              </a:spcBef>
            </a:pPr>
            <a:r>
              <a:rPr lang="ru-RU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Низкая посещаемость</a:t>
            </a:r>
          </a:p>
          <a:p>
            <a:pPr marL="182563" indent="-55562">
              <a:spcBef>
                <a:spcPts val="0"/>
              </a:spcBef>
            </a:pPr>
            <a:r>
              <a:rPr lang="ru-RU" dirty="0" smtClean="0"/>
              <a:t>Низкая успеваемость?</a:t>
            </a:r>
          </a:p>
          <a:p>
            <a:pPr marL="182563" indent="-55562">
              <a:spcBef>
                <a:spcPts val="0"/>
              </a:spcBef>
            </a:pPr>
            <a:r>
              <a:rPr lang="ru-RU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Отношение к курсу?</a:t>
            </a: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6"/>
          <p:cNvSpPr txBox="1"/>
          <p:nvPr/>
        </p:nvSpPr>
        <p:spPr>
          <a:xfrm>
            <a:off x="6227762" y="1852612"/>
            <a:ext cx="2665412" cy="2519362"/>
          </a:xfrm>
          <a:prstGeom prst="rect">
            <a:avLst/>
          </a:prstGeom>
          <a:solidFill>
            <a:srgbClr val="C0C0C0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"/>
          <p:cNvSpPr txBox="1"/>
          <p:nvPr/>
        </p:nvSpPr>
        <p:spPr>
          <a:xfrm>
            <a:off x="6227762" y="2860675"/>
            <a:ext cx="2592387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Место под иллюстрацию</a:t>
            </a:r>
            <a:endParaRPr/>
          </a:p>
        </p:txBody>
      </p:sp>
      <p:sp>
        <p:nvSpPr>
          <p:cNvPr id="155" name="Google Shape;155;p6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56" name="Google Shape;156;p6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57" name="Google Shape;157;p6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1000"/>
                <a:buFont typeface="Arial"/>
                <a:buNone/>
              </a:pPr>
              <a:t>2</a:t>
            </a:fld>
            <a:endParaRPr/>
          </a:p>
        </p:txBody>
      </p:sp>
      <p:pic>
        <p:nvPicPr>
          <p:cNvPr id="11" name="Рисунок 10" descr="yumor-pro-distancionnoe-obuchenie-13-foto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5312" y="1740665"/>
            <a:ext cx="2603371" cy="264404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8"/>
          <p:cNvSpPr txBox="1">
            <a:spLocks noGrp="1"/>
          </p:cNvSpPr>
          <p:nvPr>
            <p:ph type="body" idx="1"/>
          </p:nvPr>
        </p:nvSpPr>
        <p:spPr>
          <a:xfrm>
            <a:off x="250825" y="1260475"/>
            <a:ext cx="4248150" cy="61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ru-RU" sz="2400" b="1" dirty="0" smtClean="0">
                <a:solidFill>
                  <a:srgbClr val="F1AF00"/>
                </a:solidFill>
              </a:rPr>
              <a:t>Студенты</a:t>
            </a:r>
            <a:endParaRPr sz="2400" b="1" dirty="0">
              <a:solidFill>
                <a:srgbClr val="F1AF00"/>
              </a:solidFill>
            </a:endParaRPr>
          </a:p>
        </p:txBody>
      </p:sp>
      <p:sp>
        <p:nvSpPr>
          <p:cNvPr id="174" name="Google Shape;174;p8"/>
          <p:cNvSpPr txBox="1">
            <a:spLocks noGrp="1"/>
          </p:cNvSpPr>
          <p:nvPr>
            <p:ph type="body" idx="1"/>
          </p:nvPr>
        </p:nvSpPr>
        <p:spPr>
          <a:xfrm>
            <a:off x="250825" y="1879600"/>
            <a:ext cx="4248150" cy="2636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 курс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 smtClean="0">
                <a:solidFill>
                  <a:schemeClr val="dk1"/>
                </a:solidFill>
              </a:rPr>
              <a:t>Направления: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Arial" pitchFamily="34" charset="0"/>
              <a:buChar char="•"/>
            </a:pPr>
            <a:r>
              <a:rPr lang="ru-RU" sz="20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Фундаментальная информатика и информационные технологии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Arial" pitchFamily="34" charset="0"/>
              <a:buChar char="•"/>
            </a:pPr>
            <a:r>
              <a:rPr lang="ru-RU" sz="2000" b="0" dirty="0" smtClean="0">
                <a:solidFill>
                  <a:schemeClr val="dk1"/>
                </a:solidFill>
              </a:rPr>
              <a:t>Программная инженерия</a:t>
            </a:r>
            <a:endParaRPr sz="2000" b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8"/>
          <p:cNvSpPr txBox="1">
            <a:spLocks noGrp="1"/>
          </p:cNvSpPr>
          <p:nvPr>
            <p:ph type="body" idx="1"/>
          </p:nvPr>
        </p:nvSpPr>
        <p:spPr>
          <a:xfrm>
            <a:off x="4629150" y="1260475"/>
            <a:ext cx="4264025" cy="61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ru-RU" sz="2400" b="1" dirty="0" smtClean="0">
                <a:solidFill>
                  <a:srgbClr val="F1AF00"/>
                </a:solidFill>
              </a:rPr>
              <a:t>Курс</a:t>
            </a:r>
            <a:endParaRPr sz="2400" b="1" dirty="0">
              <a:solidFill>
                <a:srgbClr val="F1AF00"/>
              </a:solidFill>
            </a:endParaRPr>
          </a:p>
        </p:txBody>
      </p:sp>
      <p:sp>
        <p:nvSpPr>
          <p:cNvPr id="176" name="Google Shape;176;p8"/>
          <p:cNvSpPr txBox="1">
            <a:spLocks noGrp="1"/>
          </p:cNvSpPr>
          <p:nvPr>
            <p:ph type="body" idx="2"/>
          </p:nvPr>
        </p:nvSpPr>
        <p:spPr>
          <a:xfrm>
            <a:off x="4629150" y="1879600"/>
            <a:ext cx="4264025" cy="2636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Автоматизация деятельности предприятия</a:t>
            </a:r>
          </a:p>
          <a:p>
            <a:pPr marL="182563" indent="-55562">
              <a:spcBef>
                <a:spcPts val="0"/>
              </a:spcBef>
              <a:buSzPts val="2000"/>
            </a:pPr>
            <a:r>
              <a:rPr lang="ru-RU" dirty="0" smtClean="0"/>
              <a:t>Лекции 32 ч.</a:t>
            </a:r>
          </a:p>
          <a:p>
            <a:pPr marL="182563" indent="-55562">
              <a:spcBef>
                <a:spcPts val="0"/>
              </a:spcBef>
              <a:buSzPts val="2000"/>
            </a:pPr>
            <a:r>
              <a:rPr lang="ru-RU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Практики 16 ч.</a:t>
            </a:r>
          </a:p>
          <a:p>
            <a:pPr marL="182563" indent="-55562">
              <a:spcBef>
                <a:spcPts val="0"/>
              </a:spcBef>
              <a:buSzPts val="2000"/>
            </a:pPr>
            <a:r>
              <a:rPr lang="ru-RU" b="1" dirty="0" smtClean="0"/>
              <a:t>Промежуточный контроль: </a:t>
            </a:r>
            <a:r>
              <a:rPr lang="ru-RU" dirty="0" smtClean="0"/>
              <a:t>Экзамен</a:t>
            </a: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8"/>
          <p:cNvSpPr txBox="1">
            <a:spLocks noGrp="1"/>
          </p:cNvSpPr>
          <p:nvPr>
            <p:ph type="title"/>
          </p:nvPr>
        </p:nvSpPr>
        <p:spPr>
          <a:xfrm>
            <a:off x="1619250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rgbClr val="F1AF00"/>
                </a:solidFill>
              </a:rPr>
              <a:t>Объект исследования</a:t>
            </a:r>
            <a:endParaRPr dirty="0">
              <a:solidFill>
                <a:srgbClr val="F1AF00"/>
              </a:solidFill>
            </a:endParaRPr>
          </a:p>
        </p:txBody>
      </p:sp>
      <p:sp>
        <p:nvSpPr>
          <p:cNvPr id="180" name="Google Shape;180;p8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81" name="Google Shape;181;p8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82" name="Google Shape;182;p8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1000"/>
                <a:buFont typeface="Arial"/>
                <a:buNone/>
              </a:pPr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7"/>
          <p:cNvSpPr txBox="1">
            <a:spLocks noGrp="1"/>
          </p:cNvSpPr>
          <p:nvPr>
            <p:ph type="title"/>
          </p:nvPr>
        </p:nvSpPr>
        <p:spPr>
          <a:xfrm>
            <a:off x="1619250" y="339725"/>
            <a:ext cx="6913562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rgbClr val="F1AF00"/>
                </a:solidFill>
              </a:rPr>
              <a:t>Практические задания курса</a:t>
            </a:r>
            <a:endParaRPr dirty="0">
              <a:solidFill>
                <a:srgbClr val="F1AF00"/>
              </a:solidFill>
            </a:endParaRPr>
          </a:p>
        </p:txBody>
      </p:sp>
      <p:sp>
        <p:nvSpPr>
          <p:cNvPr id="166" name="Google Shape;166;p7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67" name="Google Shape;167;p7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68" name="Google Shape;168;p7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1000"/>
                <a:buFont typeface="Arial"/>
                <a:buNone/>
              </a:pPr>
              <a:t>4</a:t>
            </a:fld>
            <a:endParaRPr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250825" y="1708150"/>
          <a:ext cx="8642350" cy="2784755"/>
        </p:xfrm>
        <a:graphic>
          <a:graphicData uri="http://schemas.openxmlformats.org/drawingml/2006/table">
            <a:tbl>
              <a:tblPr/>
              <a:tblGrid>
                <a:gridCol w="360363"/>
                <a:gridCol w="6497637"/>
                <a:gridCol w="1784350"/>
              </a:tblGrid>
              <a:tr h="3740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64714" marR="647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Содержание работы</a:t>
                      </a:r>
                    </a:p>
                  </a:txBody>
                  <a:tcPr marL="64714" marR="647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Макс. балл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4714" marR="647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4714" marR="647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Установка и знакомство с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платформой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4714" marR="647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4714" marR="647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4714" marR="647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Знакомство со справочниками</a:t>
                      </a:r>
                    </a:p>
                  </a:txBody>
                  <a:tcPr marL="64714" marR="647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4714" marR="647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60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4714" marR="647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Установление связи между справочниками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создание документа</a:t>
                      </a:r>
                    </a:p>
                  </a:txBody>
                  <a:tcPr marL="64714" marR="647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4714" marR="647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4714" marR="647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Создание регистров и безусловное проведение документа</a:t>
                      </a:r>
                    </a:p>
                  </a:txBody>
                  <a:tcPr marL="64714" marR="647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4714" marR="647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4714" marR="647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Обусловленное проведение документа</a:t>
                      </a:r>
                    </a:p>
                  </a:txBody>
                  <a:tcPr marL="64714" marR="647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4714" marR="647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4714" marR="647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Создание отчетов</a:t>
                      </a:r>
                    </a:p>
                  </a:txBody>
                  <a:tcPr marL="64714" marR="647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4714" marR="647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4714" marR="647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Механизм плана видов характеристик</a:t>
                      </a:r>
                    </a:p>
                  </a:txBody>
                  <a:tcPr marL="64714" marR="647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4714" marR="647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58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4714" marR="647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Интерфейс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4714" marR="647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4714" marR="647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4714" marR="647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64714" marR="647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4714" marR="647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9"/>
          <p:cNvSpPr txBox="1">
            <a:spLocks noGrp="1"/>
          </p:cNvSpPr>
          <p:nvPr>
            <p:ph type="title"/>
          </p:nvPr>
        </p:nvSpPr>
        <p:spPr>
          <a:xfrm>
            <a:off x="1619250" y="339725"/>
            <a:ext cx="6913562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rPr>
              <a:t>Особенности группы студентов</a:t>
            </a:r>
            <a:endParaRPr sz="2400" b="1" dirty="0">
              <a:solidFill>
                <a:srgbClr val="F1A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9"/>
          <p:cNvSpPr txBox="1">
            <a:spLocks noGrp="1"/>
          </p:cNvSpPr>
          <p:nvPr>
            <p:ph type="body" idx="1"/>
          </p:nvPr>
        </p:nvSpPr>
        <p:spPr>
          <a:xfrm>
            <a:off x="250825" y="1740665"/>
            <a:ext cx="8642350" cy="2631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dirty="0" smtClean="0"/>
              <a:t>4 курс, имеется утвержденная тема ВКР, нет желания сменить </a:t>
            </a:r>
            <a:r>
              <a:rPr lang="ru-RU" dirty="0" smtClean="0"/>
              <a:t>технологии </a:t>
            </a:r>
            <a:r>
              <a:rPr lang="ru-RU" dirty="0" smtClean="0"/>
              <a:t>разработки =</a:t>
            </a:r>
            <a:r>
              <a:rPr lang="en-US" dirty="0" smtClean="0"/>
              <a:t>&gt; </a:t>
            </a:r>
            <a:r>
              <a:rPr lang="ru-RU" dirty="0" smtClean="0"/>
              <a:t>курс </a:t>
            </a:r>
            <a:r>
              <a:rPr lang="ru-RU" dirty="0" smtClean="0"/>
              <a:t>дается для расширения </a:t>
            </a:r>
            <a:r>
              <a:rPr lang="ru-RU" dirty="0" smtClean="0"/>
              <a:t>кругозора</a:t>
            </a:r>
            <a:endParaRPr lang="ru-RU" dirty="0" smtClean="0"/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Имеют </a:t>
            </a:r>
            <a:r>
              <a:rPr lang="ru-RU" dirty="0" smtClean="0"/>
              <a:t>либо постоянную работу, либо </a:t>
            </a:r>
            <a:r>
              <a:rPr lang="ru-RU" dirty="0" smtClean="0"/>
              <a:t>подработки =</a:t>
            </a:r>
            <a:r>
              <a:rPr lang="en-US" dirty="0" smtClean="0"/>
              <a:t>&gt;</a:t>
            </a:r>
            <a:r>
              <a:rPr lang="ru-RU" dirty="0" smtClean="0"/>
              <a:t> </a:t>
            </a:r>
            <a:r>
              <a:rPr lang="ru-RU" dirty="0" smtClean="0"/>
              <a:t>посещение </a:t>
            </a:r>
            <a:r>
              <a:rPr lang="ru-RU" dirty="0" smtClean="0"/>
              <a:t>при </a:t>
            </a:r>
            <a:r>
              <a:rPr lang="ru-RU" dirty="0" smtClean="0"/>
              <a:t>очном формате занятий </a:t>
            </a:r>
            <a:r>
              <a:rPr lang="ru-RU" dirty="0" smtClean="0"/>
              <a:t>затруднительно</a:t>
            </a:r>
            <a:endParaRPr lang="ru-RU" dirty="0" smtClean="0"/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Поиск </a:t>
            </a:r>
            <a:r>
              <a:rPr lang="ru-RU" dirty="0" smtClean="0"/>
              <a:t>работы за пределами </a:t>
            </a:r>
            <a:r>
              <a:rPr lang="ru-RU" dirty="0" smtClean="0"/>
              <a:t>РФ =</a:t>
            </a:r>
            <a:r>
              <a:rPr lang="en-US" dirty="0" smtClean="0"/>
              <a:t>&gt;</a:t>
            </a:r>
            <a:r>
              <a:rPr lang="ru-RU" dirty="0" smtClean="0"/>
              <a:t> российские </a:t>
            </a:r>
            <a:r>
              <a:rPr lang="ru-RU" dirty="0" smtClean="0"/>
              <a:t>технологии </a:t>
            </a:r>
            <a:r>
              <a:rPr lang="ru-RU" dirty="0" smtClean="0"/>
              <a:t>мало интересуют</a:t>
            </a:r>
            <a:endParaRPr lang="ru-RU" dirty="0" smtClean="0"/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Студенты, которые учились </a:t>
            </a:r>
            <a:r>
              <a:rPr lang="ru-RU" dirty="0" err="1" smtClean="0"/>
              <a:t>онлайн</a:t>
            </a:r>
            <a:r>
              <a:rPr lang="ru-RU" dirty="0" smtClean="0"/>
              <a:t> с 1 курса</a:t>
            </a:r>
            <a:endParaRPr lang="ru-RU" dirty="0" smtClean="0"/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Arial" pitchFamily="34" charset="0"/>
              <a:buChar char="•"/>
            </a:pP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9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92" name="Google Shape;192;p9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93" name="Google Shape;193;p9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1000"/>
                <a:buFont typeface="Arial"/>
                <a:buNone/>
              </a:pPr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9"/>
          <p:cNvSpPr txBox="1">
            <a:spLocks noGrp="1"/>
          </p:cNvSpPr>
          <p:nvPr>
            <p:ph type="title"/>
          </p:nvPr>
        </p:nvSpPr>
        <p:spPr>
          <a:xfrm>
            <a:off x="1619250" y="155336"/>
            <a:ext cx="6913562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lvl="0"/>
            <a:r>
              <a:rPr lang="ru-RU" dirty="0" smtClean="0"/>
              <a:t>Результаты выполнения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практических </a:t>
            </a:r>
            <a:r>
              <a:rPr lang="ru-RU" dirty="0" smtClean="0"/>
              <a:t>работ по курсу</a:t>
            </a:r>
            <a:endParaRPr sz="2400" b="1" dirty="0">
              <a:solidFill>
                <a:srgbClr val="F1A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9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92" name="Google Shape;192;p9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93" name="Google Shape;193;p9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1000"/>
                <a:buFont typeface="Arial"/>
                <a:buNone/>
              </a:pPr>
              <a:t>6</a:t>
            </a:fld>
            <a:endParaRPr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30506" y="1393841"/>
          <a:ext cx="8262654" cy="3206799"/>
        </p:xfrm>
        <a:graphic>
          <a:graphicData uri="http://schemas.openxmlformats.org/drawingml/2006/table">
            <a:tbl>
              <a:tblPr/>
              <a:tblGrid>
                <a:gridCol w="2045287"/>
                <a:gridCol w="762754"/>
                <a:gridCol w="1198723"/>
                <a:gridCol w="1198723"/>
                <a:gridCol w="876551"/>
                <a:gridCol w="1090308"/>
                <a:gridCol w="1090308"/>
              </a:tblGrid>
              <a:tr h="2807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  <a:cs typeface="Times New Roman"/>
                        </a:rPr>
                        <a:t>Номер работы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Срок</a:t>
                      </a:r>
                      <a:endParaRPr lang="ru-RU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Сдано</a:t>
                      </a:r>
                      <a:endParaRPr lang="ru-RU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600" b="1" dirty="0">
                          <a:latin typeface="+mn-lt"/>
                          <a:ea typeface="Times New Roman"/>
                          <a:cs typeface="Times New Roman"/>
                        </a:rPr>
                        <a:t>срок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% </a:t>
                      </a:r>
                      <a:r>
                        <a:rPr lang="ru-RU" sz="1600" b="1" dirty="0">
                          <a:latin typeface="+mn-lt"/>
                          <a:ea typeface="Times New Roman"/>
                          <a:cs typeface="Times New Roman"/>
                        </a:rPr>
                        <a:t>в срок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Ср. </a:t>
                      </a:r>
                      <a:r>
                        <a:rPr lang="ru-RU" sz="1600" b="1" dirty="0">
                          <a:latin typeface="+mn-lt"/>
                          <a:ea typeface="Times New Roman"/>
                          <a:cs typeface="Times New Roman"/>
                        </a:rPr>
                        <a:t>балл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1. </a:t>
                      </a: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Знакомство </a:t>
                      </a: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с платформой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12.09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2020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80/83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57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71,25%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1.66/2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2021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82/90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62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75,61%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1.68/2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2022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74/91</a:t>
                      </a:r>
                      <a:endParaRPr lang="ru-RU" sz="1600" b="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59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79,73%</a:t>
                      </a:r>
                      <a:endParaRPr lang="ru-RU" sz="1600" b="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1.88/2</a:t>
                      </a:r>
                      <a:endParaRPr lang="ru-RU" sz="1600" b="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2. </a:t>
                      </a: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Справочники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27.09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2020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82/83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39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47,56%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4.29/5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2021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82/90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52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63,41%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4.01/5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2022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62/91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50,00%</a:t>
                      </a:r>
                      <a:endParaRPr lang="ru-RU" sz="1600" b="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4.36/5</a:t>
                      </a:r>
                      <a:endParaRPr lang="ru-RU" sz="1600" b="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3. </a:t>
                      </a: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Связи между справочниками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11.10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2020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80/83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35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43,75%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6.17/7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2021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82/90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41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50,00%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5.99/7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2022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66/91</a:t>
                      </a:r>
                      <a:endParaRPr lang="ru-RU" sz="160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37,88%</a:t>
                      </a:r>
                      <a:endParaRPr lang="ru-RU" sz="160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6.41/7</a:t>
                      </a:r>
                      <a:endParaRPr lang="ru-RU" sz="160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4. </a:t>
                      </a: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Регистры и безусловное проведение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24.10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2020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79/83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36,71%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6.83/8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2021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84/90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47,62%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6.64/8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2022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65/91</a:t>
                      </a:r>
                      <a:endParaRPr lang="ru-RU" sz="160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38,46%</a:t>
                      </a:r>
                      <a:endParaRPr lang="ru-RU" sz="160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6.78/8</a:t>
                      </a:r>
                      <a:endParaRPr lang="ru-RU" sz="160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9"/>
          <p:cNvSpPr txBox="1">
            <a:spLocks noGrp="1"/>
          </p:cNvSpPr>
          <p:nvPr>
            <p:ph type="title"/>
          </p:nvPr>
        </p:nvSpPr>
        <p:spPr>
          <a:xfrm>
            <a:off x="1619250" y="155336"/>
            <a:ext cx="6913562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lvl="0"/>
            <a:r>
              <a:rPr lang="ru-RU" dirty="0" smtClean="0"/>
              <a:t>Результаты выполнения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практических </a:t>
            </a:r>
            <a:r>
              <a:rPr lang="ru-RU" dirty="0" smtClean="0"/>
              <a:t>работ по курсу</a:t>
            </a:r>
            <a:endParaRPr sz="2400" b="1" dirty="0">
              <a:solidFill>
                <a:srgbClr val="F1A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9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92" name="Google Shape;192;p9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93" name="Google Shape;193;p9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1000"/>
                <a:buFont typeface="Arial"/>
                <a:buNone/>
              </a:pPr>
              <a:t>7</a:t>
            </a:fld>
            <a:endParaRPr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30506" y="1382824"/>
          <a:ext cx="8262654" cy="3206799"/>
        </p:xfrm>
        <a:graphic>
          <a:graphicData uri="http://schemas.openxmlformats.org/drawingml/2006/table">
            <a:tbl>
              <a:tblPr/>
              <a:tblGrid>
                <a:gridCol w="2045287"/>
                <a:gridCol w="762754"/>
                <a:gridCol w="1198723"/>
                <a:gridCol w="1198723"/>
                <a:gridCol w="876551"/>
                <a:gridCol w="1090308"/>
                <a:gridCol w="1090308"/>
              </a:tblGrid>
              <a:tr h="2807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  <a:cs typeface="Times New Roman"/>
                        </a:rPr>
                        <a:t>Номер работы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Срок</a:t>
                      </a:r>
                      <a:endParaRPr lang="ru-RU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Сдано</a:t>
                      </a:r>
                      <a:endParaRPr lang="ru-RU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600" b="1" dirty="0">
                          <a:latin typeface="+mn-lt"/>
                          <a:ea typeface="Times New Roman"/>
                          <a:cs typeface="Times New Roman"/>
                        </a:rPr>
                        <a:t>срок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% </a:t>
                      </a:r>
                      <a:r>
                        <a:rPr lang="ru-RU" sz="1600" b="1" dirty="0">
                          <a:latin typeface="+mn-lt"/>
                          <a:ea typeface="Times New Roman"/>
                          <a:cs typeface="Times New Roman"/>
                        </a:rPr>
                        <a:t>в срок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Ср. </a:t>
                      </a:r>
                      <a:r>
                        <a:rPr lang="ru-RU" sz="1600" b="1" dirty="0">
                          <a:latin typeface="+mn-lt"/>
                          <a:ea typeface="Times New Roman"/>
                          <a:cs typeface="Times New Roman"/>
                        </a:rPr>
                        <a:t>балл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5. Обусловленное проведение документа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07.11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2020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77/83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19,48%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5.13/6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2021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83/90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32,53%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4.69/6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2022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65/91</a:t>
                      </a:r>
                      <a:endParaRPr lang="ru-RU" sz="160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29,23%</a:t>
                      </a:r>
                      <a:endParaRPr lang="ru-RU" sz="160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4.78/6</a:t>
                      </a:r>
                      <a:endParaRPr lang="ru-RU" sz="160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6. </a:t>
                      </a: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Отчеты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21.11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2020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76/83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18,42%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5.34/7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2021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82/90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30,49%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5.27/7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2022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58/91</a:t>
                      </a:r>
                      <a:endParaRPr lang="ru-RU" sz="160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17,24%</a:t>
                      </a:r>
                      <a:endParaRPr lang="ru-RU" sz="160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5.42/7</a:t>
                      </a:r>
                      <a:endParaRPr lang="ru-RU" sz="160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7. Планы видов характеристик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05.12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2020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72/83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19,44%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6.12/8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2021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70/90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35,71%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5.80/8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2022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57/91</a:t>
                      </a:r>
                      <a:endParaRPr lang="ru-RU" sz="160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29,82%</a:t>
                      </a:r>
                      <a:endParaRPr lang="ru-RU" sz="160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7.04/8</a:t>
                      </a:r>
                      <a:endParaRPr lang="ru-RU" sz="160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8. </a:t>
                      </a: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Интерфейс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31.12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2020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32/83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15,63%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1.9/7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2021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37/90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26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70,27%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1.7/7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2022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30/91</a:t>
                      </a:r>
                      <a:endParaRPr lang="ru-RU" sz="160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60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96,67%</a:t>
                      </a:r>
                      <a:endParaRPr lang="ru-RU" sz="160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4,13/8</a:t>
                      </a:r>
                      <a:endParaRPr lang="ru-RU" sz="160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9"/>
          <p:cNvSpPr txBox="1">
            <a:spLocks noGrp="1"/>
          </p:cNvSpPr>
          <p:nvPr>
            <p:ph type="title"/>
          </p:nvPr>
        </p:nvSpPr>
        <p:spPr>
          <a:xfrm>
            <a:off x="1619250" y="155336"/>
            <a:ext cx="6913562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lvl="0"/>
            <a:r>
              <a:rPr lang="ru-RU" dirty="0" smtClean="0"/>
              <a:t>Анализ средней успеваемости </a:t>
            </a:r>
            <a:br>
              <a:rPr lang="ru-RU" dirty="0" smtClean="0"/>
            </a:br>
            <a:r>
              <a:rPr lang="ru-RU" dirty="0" smtClean="0"/>
              <a:t>по </a:t>
            </a:r>
            <a:r>
              <a:rPr lang="ru-RU" dirty="0" smtClean="0"/>
              <a:t>курсу</a:t>
            </a:r>
            <a:endParaRPr sz="2400" b="1" dirty="0">
              <a:solidFill>
                <a:srgbClr val="F1A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9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92" name="Google Shape;192;p9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93" name="Google Shape;193;p9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1000"/>
                <a:buFont typeface="Arial"/>
                <a:buNone/>
              </a:pPr>
              <a:t>8</a:t>
            </a:fld>
            <a:endParaRPr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74574" y="1167790"/>
          <a:ext cx="6455883" cy="2335575"/>
        </p:xfrm>
        <a:graphic>
          <a:graphicData uri="http://schemas.openxmlformats.org/drawingml/2006/table">
            <a:tbl>
              <a:tblPr/>
              <a:tblGrid>
                <a:gridCol w="2907612"/>
                <a:gridCol w="1182757"/>
                <a:gridCol w="1182757"/>
                <a:gridCol w="1182757"/>
              </a:tblGrid>
              <a:tr h="467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Общая успеваемость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Максимум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Процент успеваемости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0,7326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0,703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0,8162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Средняя оценка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74573" y="3646583"/>
            <a:ext cx="85380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 2020-2021 году на ту же дату декабря средний балл в разных группах варьировался от 65 до 85 баллов, что дает основания полагать, что качество выполненных работ на определенный момент времени не зависит от формы проведения занятий</a:t>
            </a:r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Средняя посещаемость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61292" y="1829517"/>
          <a:ext cx="6096000" cy="17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382091"/>
                <a:gridCol w="168190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Форма занятий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Посещаемость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Онлайн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(сентябрь – </a:t>
                      </a:r>
                      <a:r>
                        <a:rPr lang="ru-RU" dirty="0" err="1" smtClean="0"/>
                        <a:t>оффлайн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58,63%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2021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Лекции </a:t>
                      </a:r>
                      <a:r>
                        <a:rPr lang="ru-RU" dirty="0" err="1" smtClean="0"/>
                        <a:t>онлайн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Практики </a:t>
                      </a:r>
                      <a:r>
                        <a:rPr lang="ru-RU" dirty="0" err="1" smtClean="0"/>
                        <a:t>онлайн</a:t>
                      </a:r>
                      <a:r>
                        <a:rPr lang="ru-RU" dirty="0" smtClean="0"/>
                        <a:t> с ноября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59,32%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Очно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29,91%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_Оформление по умолчанию">
  <a:themeElements>
    <a:clrScheme name="4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Оформление по умолчанию">
  <a:themeElements>
    <a:clrScheme name="4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9_Оформление по умолчанию">
  <a:themeElements>
    <a:clrScheme name="4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685</Words>
  <Application>Microsoft Office PowerPoint</Application>
  <PresentationFormat>Произвольный</PresentationFormat>
  <Paragraphs>291</Paragraphs>
  <Slides>12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4_Оформление по умолчанию</vt:lpstr>
      <vt:lpstr>5_Оформление по умолчанию</vt:lpstr>
      <vt:lpstr>9_Оформление по умолчанию</vt:lpstr>
      <vt:lpstr>Анализ результатов освоения курса программирования в 1С в условиях очной и дистанционной работы со студентами</vt:lpstr>
      <vt:lpstr>С возвращением из дистанта!</vt:lpstr>
      <vt:lpstr>Объект исследования</vt:lpstr>
      <vt:lpstr>Практические задания курса</vt:lpstr>
      <vt:lpstr>Особенности группы студентов</vt:lpstr>
      <vt:lpstr>Результаты выполнения  практических работ по курсу</vt:lpstr>
      <vt:lpstr>Результаты выполнения  практических работ по курсу</vt:lpstr>
      <vt:lpstr>Анализ средней успеваемости  по курсу</vt:lpstr>
      <vt:lpstr>Средняя посещаемость</vt:lpstr>
      <vt:lpstr>Посещаемость Обратная связь</vt:lpstr>
      <vt:lpstr>Заключение</vt:lpstr>
      <vt:lpstr>СПАСИБО 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к оформлению презентации</dc:title>
  <dc:creator>Fedotova_K</dc:creator>
  <cp:lastModifiedBy>Татьяна</cp:lastModifiedBy>
  <cp:revision>2</cp:revision>
  <dcterms:created xsi:type="dcterms:W3CDTF">2020-11-11T06:55:55Z</dcterms:created>
  <dcterms:modified xsi:type="dcterms:W3CDTF">2023-01-14T11:57:47Z</dcterms:modified>
</cp:coreProperties>
</file>